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71" r:id="rId10"/>
    <p:sldId id="272" r:id="rId11"/>
    <p:sldId id="262" r:id="rId12"/>
    <p:sldId id="263" r:id="rId13"/>
    <p:sldId id="264" r:id="rId14"/>
    <p:sldId id="265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66" r:id="rId25"/>
    <p:sldId id="267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32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560E9-DA12-4683-BBE8-6D97FAD340F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97E8F-E867-42D2-A69C-B563642A4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7E8F-E867-42D2-A69C-B563642A46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7E8F-E867-42D2-A69C-B563642A461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7E8F-E867-42D2-A69C-B563642A461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7E8F-E867-42D2-A69C-B563642A46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7E8F-E867-42D2-A69C-B563642A461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7E8F-E867-42D2-A69C-B563642A461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7E8F-E867-42D2-A69C-B563642A461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7E8F-E867-42D2-A69C-B563642A461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7E8F-E867-42D2-A69C-B563642A461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7E8F-E867-42D2-A69C-B563642A461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7E8F-E867-42D2-A69C-B563642A461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9144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</a:t>
            </a:r>
            <a:r>
              <a:rPr lang="en-US" sz="2800" b="1" dirty="0" smtClean="0"/>
              <a:t>CANAL NETWORK CONTROL</a:t>
            </a:r>
            <a:endParaRPr lang="en-US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8325" y="2528888"/>
            <a:ext cx="54673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371600" y="52578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endParaRPr lang="en-US" sz="2400" b="1" dirty="0" smtClean="0"/>
          </a:p>
          <a:p>
            <a:endParaRPr lang="en-US" b="1" dirty="0" smtClean="0"/>
          </a:p>
          <a:p>
            <a:r>
              <a:rPr lang="en-US" b="1" dirty="0" smtClean="0"/>
              <a:t>				                                      </a:t>
            </a:r>
            <a:r>
              <a:rPr lang="en-US" dirty="0" smtClean="0"/>
              <a:t>AJAY K BASU  </a:t>
            </a:r>
          </a:p>
          <a:p>
            <a:r>
              <a:rPr lang="en-US" dirty="0" smtClean="0"/>
              <a:t>                                                                                                 akbasu48@gmail.com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Modes of control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9113" indent="-519113">
              <a:buFontTx/>
              <a:buChar char="-"/>
            </a:pPr>
            <a:r>
              <a:rPr lang="en-US" dirty="0" smtClean="0"/>
              <a:t>Upstream control</a:t>
            </a:r>
          </a:p>
          <a:p>
            <a:pPr marL="519113" indent="-519113">
              <a:buFontTx/>
              <a:buChar char="-"/>
            </a:pPr>
            <a:endParaRPr lang="en-US" dirty="0" smtClean="0"/>
          </a:p>
          <a:p>
            <a:pPr marL="519113" indent="-519113">
              <a:buFontTx/>
              <a:buChar char="-"/>
            </a:pPr>
            <a:r>
              <a:rPr lang="en-US" dirty="0" smtClean="0"/>
              <a:t>Downstream control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Downstream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structure adjustments (gates) are based upon information from downstream (usually levels)</a:t>
            </a:r>
          </a:p>
          <a:p>
            <a:r>
              <a:rPr lang="en-US" dirty="0" smtClean="0"/>
              <a:t>Downstream control transfers the downstream off take demand to the upstream water supply source (flow at the head)</a:t>
            </a:r>
          </a:p>
          <a:p>
            <a:r>
              <a:rPr lang="en-US" dirty="0" smtClean="0"/>
              <a:t>Compatible with demand oriented operation</a:t>
            </a:r>
          </a:p>
          <a:p>
            <a:r>
              <a:rPr lang="en-US" dirty="0" smtClean="0"/>
              <a:t>Impossible with supply oriented operation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Upstream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structure adjustments (gates) are based upon information from upstream (usually levels)</a:t>
            </a:r>
          </a:p>
          <a:p>
            <a:r>
              <a:rPr lang="en-US" dirty="0" smtClean="0"/>
              <a:t>Upstream control transfers the upstream water supply (or inflow) downstream to points of diversion or to the end of the canal</a:t>
            </a:r>
          </a:p>
          <a:p>
            <a:r>
              <a:rPr lang="en-US" dirty="0" smtClean="0"/>
              <a:t>Compatible with supply oriented operation</a:t>
            </a:r>
          </a:p>
          <a:p>
            <a:r>
              <a:rPr lang="en-US" dirty="0" smtClean="0"/>
              <a:t>Inefficient with demand oriented operation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Directly control gate position in order to control levels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level </a:t>
            </a:r>
            <a:r>
              <a:rPr lang="en-US" dirty="0" smtClean="0"/>
              <a:t>control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smtClean="0"/>
              <a:t> Compute </a:t>
            </a:r>
            <a:r>
              <a:rPr lang="en-US" dirty="0" smtClean="0"/>
              <a:t>required gate discharges in order  </a:t>
            </a:r>
          </a:p>
          <a:p>
            <a:pPr>
              <a:buNone/>
            </a:pPr>
            <a:r>
              <a:rPr lang="en-US" dirty="0" smtClean="0"/>
              <a:t>            to control water levels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smtClean="0"/>
              <a:t> Manipulate </a:t>
            </a:r>
            <a:r>
              <a:rPr lang="en-US" dirty="0" smtClean="0"/>
              <a:t>gate openings to obtain the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smtClean="0"/>
              <a:t> requested </a:t>
            </a:r>
            <a:r>
              <a:rPr lang="en-US" dirty="0" smtClean="0"/>
              <a:t>gate discharges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distributed 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Coordination between sub-systems is needed, i.e. the avoidance of upstream disturbance amplification in canals consisting of canal reaches in series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number of reaches and gates can be high -  computational limitations for a centralized system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Different section of the canal can be managed by different </a:t>
            </a:r>
            <a:r>
              <a:rPr lang="en-US" dirty="0" smtClean="0"/>
              <a:t>control </a:t>
            </a:r>
            <a:r>
              <a:rPr lang="en-US" dirty="0" smtClean="0"/>
              <a:t>c</a:t>
            </a:r>
            <a:r>
              <a:rPr lang="en-US" dirty="0" smtClean="0"/>
              <a:t>enters </a:t>
            </a:r>
            <a:r>
              <a:rPr lang="en-US" dirty="0" smtClean="0"/>
              <a:t>and even by different organizations.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Manual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Semi-manual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Total Automation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But underlying principle is the same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Manual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Semi-manual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Total Automation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But underlying principle is the same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In any type of control, the heart of the system is the software that implements the chosen logic. Typical software components: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-   Network visualization</a:t>
            </a:r>
          </a:p>
          <a:p>
            <a:pPr>
              <a:buNone/>
            </a:pPr>
            <a:r>
              <a:rPr lang="en-US" dirty="0" smtClean="0"/>
              <a:t>    -   Network flow control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  Scheduling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  Delivery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  Compliance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  Tariff and invoicing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  Historical Data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visualization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524000"/>
            <a:ext cx="6667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143000" y="43434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Provides </a:t>
            </a:r>
            <a:r>
              <a:rPr lang="en-US" sz="2800" dirty="0" smtClean="0"/>
              <a:t>a visual, schematic representation of the entire irrigation network so that operators have an intuitive 360 degree, high and low-level feel of total network behavior. 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visualization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dirty="0" smtClean="0"/>
              <a:t>  On-screen </a:t>
            </a:r>
            <a:r>
              <a:rPr lang="en-US" sz="3200" dirty="0" smtClean="0"/>
              <a:t>visualization of </a:t>
            </a:r>
            <a:r>
              <a:rPr lang="en-US" sz="3200" dirty="0" smtClean="0"/>
              <a:t>network</a:t>
            </a:r>
          </a:p>
          <a:p>
            <a:pPr marL="346075" indent="-346075">
              <a:buFontTx/>
              <a:buChar char="-"/>
            </a:pPr>
            <a:r>
              <a:rPr lang="en-US" sz="3200" dirty="0" smtClean="0"/>
              <a:t>Fast </a:t>
            </a:r>
            <a:r>
              <a:rPr lang="en-US" sz="3200" dirty="0" smtClean="0"/>
              <a:t>navigation through even complex </a:t>
            </a:r>
            <a:r>
              <a:rPr lang="en-US" sz="3200" dirty="0" smtClean="0"/>
              <a:t>  networks</a:t>
            </a:r>
            <a:endParaRPr lang="en-US" sz="3200" dirty="0" smtClean="0"/>
          </a:p>
          <a:p>
            <a:pPr marL="290513" indent="-290513"/>
            <a:r>
              <a:rPr lang="en-US" sz="3200" dirty="0" smtClean="0"/>
              <a:t>-  Ability to view </a:t>
            </a:r>
            <a:r>
              <a:rPr lang="en-US" sz="3200" dirty="0" smtClean="0"/>
              <a:t>total demand and downstream </a:t>
            </a:r>
            <a:r>
              <a:rPr lang="en-US" sz="3200" dirty="0" smtClean="0"/>
              <a:t>usage </a:t>
            </a:r>
            <a:r>
              <a:rPr lang="en-US" sz="3200" dirty="0" smtClean="0"/>
              <a:t>at any point in the network</a:t>
            </a:r>
          </a:p>
          <a:p>
            <a:pPr marL="290513" indent="-290513"/>
            <a:r>
              <a:rPr lang="en-US" sz="3200" dirty="0" smtClean="0"/>
              <a:t>-  Segment </a:t>
            </a:r>
            <a:r>
              <a:rPr lang="en-US" sz="3200" dirty="0" smtClean="0"/>
              <a:t>network into areas and groups for </a:t>
            </a:r>
            <a:r>
              <a:rPr lang="en-US" sz="3200" dirty="0" smtClean="0"/>
              <a:t> reporting</a:t>
            </a:r>
            <a:r>
              <a:rPr lang="en-US" sz="3200" dirty="0" smtClean="0"/>
              <a:t>, performance monitoring, user messaging or operational management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Objective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dirty="0" smtClean="0"/>
              <a:t>To reliably deliver water on-demand, with high flow rates to all farmers </a:t>
            </a:r>
            <a:r>
              <a:rPr lang="en-US" dirty="0" smtClean="0"/>
              <a:t>To </a:t>
            </a:r>
            <a:r>
              <a:rPr lang="en-US" dirty="0" smtClean="0"/>
              <a:t>guarantee flows requested by users.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290513" indent="-290513">
              <a:buNone/>
            </a:pPr>
            <a:r>
              <a:rPr lang="en-US" dirty="0" smtClean="0"/>
              <a:t>    It </a:t>
            </a:r>
            <a:r>
              <a:rPr lang="en-US" dirty="0" smtClean="0"/>
              <a:t>is necessary to maintain the level of the canal over the off-take gate.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control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Operation </a:t>
            </a:r>
            <a:r>
              <a:rPr lang="en-US" sz="3200" dirty="0" smtClean="0"/>
              <a:t>of the whole canal network is optimized in response to </a:t>
            </a:r>
            <a:r>
              <a:rPr lang="en-US" sz="3200" dirty="0" smtClean="0"/>
              <a:t>customer requirements.</a:t>
            </a:r>
          </a:p>
          <a:p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Constant </a:t>
            </a:r>
            <a:r>
              <a:rPr lang="en-US" sz="3200" dirty="0" smtClean="0"/>
              <a:t>flows to farmers are maintained while simultaneously eliminating spills at the end of the canals.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By </a:t>
            </a:r>
            <a:r>
              <a:rPr lang="en-US" sz="3200" dirty="0" smtClean="0"/>
              <a:t>eliminating unnecessary spills, more water remains available in the dam or river for use at another time.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Automated Delivery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Automates </a:t>
            </a:r>
            <a:r>
              <a:rPr lang="en-US" sz="3200" dirty="0" smtClean="0"/>
              <a:t>the scheduling of water deliveries to utilize the available capacity of the canal </a:t>
            </a:r>
            <a:r>
              <a:rPr lang="en-US" sz="3200" dirty="0" smtClean="0"/>
              <a:t>system</a:t>
            </a:r>
          </a:p>
          <a:p>
            <a:endParaRPr lang="en-US" sz="3200" dirty="0" smtClean="0"/>
          </a:p>
          <a:p>
            <a:r>
              <a:rPr lang="en-US" sz="3200" dirty="0" smtClean="0"/>
              <a:t>Schedules </a:t>
            </a:r>
            <a:r>
              <a:rPr lang="en-US" sz="3200" dirty="0" smtClean="0"/>
              <a:t>the turnout to automatically open and close the gate at the planned time, day or night.</a:t>
            </a:r>
          </a:p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Farmers requesting water </a:t>
            </a:r>
            <a:r>
              <a:rPr lang="en-US" sz="3200" dirty="0" smtClean="0"/>
              <a:t>online and receive confirmation of order</a:t>
            </a: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Historical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Tx/>
              <a:buChar char="-"/>
            </a:pPr>
            <a:r>
              <a:rPr lang="en-US" sz="3200" dirty="0" smtClean="0"/>
              <a:t>Automatic </a:t>
            </a:r>
            <a:r>
              <a:rPr lang="en-US" sz="3200" dirty="0" smtClean="0"/>
              <a:t>data collection from field devices </a:t>
            </a:r>
            <a:r>
              <a:rPr lang="en-US" sz="3200" dirty="0" smtClean="0"/>
              <a:t> and </a:t>
            </a:r>
            <a:r>
              <a:rPr lang="en-US" sz="3200" dirty="0" smtClean="0"/>
              <a:t>software </a:t>
            </a:r>
            <a:r>
              <a:rPr lang="en-US" sz="3200" dirty="0" smtClean="0"/>
              <a:t>packages</a:t>
            </a:r>
          </a:p>
          <a:p>
            <a:pPr marL="346075" indent="-346075">
              <a:buFontTx/>
              <a:buChar char="-"/>
            </a:pPr>
            <a:r>
              <a:rPr lang="en-US" sz="3200" dirty="0" smtClean="0"/>
              <a:t>Manual </a:t>
            </a:r>
            <a:r>
              <a:rPr lang="en-US" sz="3200" dirty="0" smtClean="0"/>
              <a:t>data entry with remote option via web browser/mobile </a:t>
            </a:r>
            <a:r>
              <a:rPr lang="en-US" sz="3200" dirty="0" smtClean="0"/>
              <a:t>device Interfaces </a:t>
            </a:r>
            <a:r>
              <a:rPr lang="en-US" sz="3200" dirty="0" smtClean="0"/>
              <a:t>with existing SCADA </a:t>
            </a:r>
            <a:r>
              <a:rPr lang="en-US" sz="3200" dirty="0" smtClean="0"/>
              <a:t>systems</a:t>
            </a:r>
          </a:p>
          <a:p>
            <a:pPr marL="401638" indent="-401638">
              <a:buFontTx/>
              <a:buChar char="-"/>
            </a:pPr>
            <a:r>
              <a:rPr lang="en-US" sz="3200" dirty="0" smtClean="0"/>
              <a:t>Should support </a:t>
            </a:r>
            <a:r>
              <a:rPr lang="en-US" sz="3200" dirty="0" smtClean="0"/>
              <a:t>common </a:t>
            </a:r>
            <a:r>
              <a:rPr lang="en-US" sz="3200" dirty="0" smtClean="0"/>
              <a:t>industry standard data </a:t>
            </a:r>
            <a:r>
              <a:rPr lang="en-US" sz="3200" dirty="0" smtClean="0"/>
              <a:t>formats </a:t>
            </a:r>
            <a:r>
              <a:rPr lang="en-US" sz="3200" dirty="0" smtClean="0"/>
              <a:t>like </a:t>
            </a:r>
            <a:r>
              <a:rPr lang="en-US" sz="3200" dirty="0" err="1" smtClean="0"/>
              <a:t>WaterML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-   Should analyze </a:t>
            </a:r>
            <a:r>
              <a:rPr lang="en-US" sz="3200" dirty="0" smtClean="0"/>
              <a:t>multi-year </a:t>
            </a:r>
            <a:r>
              <a:rPr lang="en-US" sz="3200" dirty="0" smtClean="0"/>
              <a:t>trends</a:t>
            </a:r>
            <a:endParaRPr lang="en-US" sz="3200" dirty="0" smtClean="0"/>
          </a:p>
          <a:p>
            <a:r>
              <a:rPr lang="en-US" sz="3200" dirty="0" smtClean="0"/>
              <a:t>-   Report </a:t>
            </a:r>
            <a:r>
              <a:rPr lang="en-US" sz="3200" dirty="0" smtClean="0"/>
              <a:t>to external stakeholders</a:t>
            </a:r>
            <a:endParaRPr lang="en-US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4478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Tx/>
              <a:buChar char="-"/>
            </a:pPr>
            <a:r>
              <a:rPr lang="en-US" sz="3200" dirty="0" err="1" smtClean="0"/>
              <a:t>WaterML</a:t>
            </a:r>
            <a:r>
              <a:rPr lang="en-US" sz="3200" dirty="0" smtClean="0"/>
              <a:t> 2.0 is a standard information model for the representation of water observations data, with the intent of allowing the exchange of such data sets across information systems</a:t>
            </a:r>
            <a:r>
              <a:rPr lang="en-US" sz="3200" dirty="0" smtClean="0"/>
              <a:t>.</a:t>
            </a:r>
          </a:p>
          <a:p>
            <a:pPr marL="346075" indent="-346075">
              <a:buFontTx/>
              <a:buChar char="-"/>
            </a:pPr>
            <a:endParaRPr lang="en-US" sz="3200" dirty="0" smtClean="0"/>
          </a:p>
          <a:p>
            <a:pPr marL="346075" indent="-346075">
              <a:buFontTx/>
              <a:buChar char="-"/>
            </a:pPr>
            <a:r>
              <a:rPr lang="en-US" sz="3200" dirty="0" smtClean="0"/>
              <a:t> </a:t>
            </a:r>
            <a:r>
              <a:rPr lang="en-US" sz="3200" dirty="0" smtClean="0"/>
              <a:t>Through the use of </a:t>
            </a:r>
            <a:r>
              <a:rPr lang="en-US" sz="3200" dirty="0" smtClean="0"/>
              <a:t>existing (Open Geospatial standard (OGC), </a:t>
            </a:r>
            <a:r>
              <a:rPr lang="en-US" sz="3200" dirty="0" smtClean="0"/>
              <a:t>it aims at being an interoperable exchange format that may be re-used to address a range of exchange </a:t>
            </a:r>
            <a:r>
              <a:rPr lang="en-US" sz="3200" dirty="0" smtClean="0"/>
              <a:t>requirements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Predictive control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Based 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Current demand/supply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Predicted demand/supply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Risk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Risk management can be applied to optimize the Irrigation Canal operation in order to consider process uncertainties.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Uses risk metrics, forecasts the water level of reaches and evaluates cost and benefit.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THE END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Objective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dirty="0" smtClean="0"/>
              <a:t>To reliably deliver water on-demand, with high flow rates to all farmers </a:t>
            </a:r>
            <a:r>
              <a:rPr lang="en-US" dirty="0" smtClean="0"/>
              <a:t>To </a:t>
            </a:r>
            <a:r>
              <a:rPr lang="en-US" dirty="0" smtClean="0"/>
              <a:t>guarantee flows requested by users.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290513" indent="-290513">
              <a:buNone/>
            </a:pPr>
            <a:r>
              <a:rPr lang="en-US" dirty="0" smtClean="0"/>
              <a:t>    It </a:t>
            </a:r>
            <a:r>
              <a:rPr lang="en-US" dirty="0" smtClean="0"/>
              <a:t>is necessary to maintain the level of the canal over the off-take gate.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Issues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-	Known or </a:t>
            </a:r>
            <a:r>
              <a:rPr lang="en-US" dirty="0" smtClean="0"/>
              <a:t>unknown </a:t>
            </a:r>
            <a:r>
              <a:rPr lang="en-US" dirty="0" smtClean="0"/>
              <a:t>leakage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    Seepage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    Unexpected weather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    Long Canal network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    Stake holders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-     Human error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Control Parameters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 Upstream or downstream levels at the gates.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Water flow through gates, mainly at the head of the canal and secondary canals.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Water volume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Controlling Elements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Gate opening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Flow can be considered as a secondary controlling element to control levels when a two level controller is used.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disturbances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Off take flow – actual and predicted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Rain fall – actual and predicted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marL="519113" indent="-519113">
              <a:buFontTx/>
              <a:buChar char="-"/>
            </a:pPr>
            <a:r>
              <a:rPr lang="en-US" dirty="0" smtClean="0"/>
              <a:t>Maximum and minimum levels along the     canal</a:t>
            </a:r>
          </a:p>
          <a:p>
            <a:pPr marL="519113" indent="-519113">
              <a:buNone/>
            </a:pPr>
            <a:endParaRPr lang="en-US" dirty="0" smtClean="0"/>
          </a:p>
          <a:p>
            <a:pPr marL="519113" indent="-519113">
              <a:buFontTx/>
              <a:buChar char="-"/>
            </a:pPr>
            <a:r>
              <a:rPr lang="en-US" dirty="0" smtClean="0"/>
              <a:t>Maximum and minimum flows</a:t>
            </a:r>
          </a:p>
          <a:p>
            <a:pPr marL="519113" indent="-519113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    Operating levels at the tail of the canal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Modes of operation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9113" indent="-519113">
              <a:buFontTx/>
              <a:buChar char="-"/>
            </a:pPr>
            <a:r>
              <a:rPr lang="en-US" dirty="0" smtClean="0"/>
              <a:t>Demand oriented</a:t>
            </a:r>
          </a:p>
          <a:p>
            <a:pPr marL="519113" indent="-519113">
              <a:buFontTx/>
              <a:buChar char="-"/>
            </a:pPr>
            <a:endParaRPr lang="en-US" dirty="0" smtClean="0"/>
          </a:p>
          <a:p>
            <a:pPr marL="519113" indent="-519113">
              <a:buFontTx/>
              <a:buChar char="-"/>
            </a:pPr>
            <a:r>
              <a:rPr lang="en-US" dirty="0" smtClean="0"/>
              <a:t>Supply oriented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740</Words>
  <Application>Microsoft Office PowerPoint</Application>
  <PresentationFormat>On-screen Show (4:3)</PresentationFormat>
  <Paragraphs>169</Paragraphs>
  <Slides>26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Objective</vt:lpstr>
      <vt:lpstr>Objective</vt:lpstr>
      <vt:lpstr>Issues</vt:lpstr>
      <vt:lpstr>Control Parameters</vt:lpstr>
      <vt:lpstr>Controlling Elements</vt:lpstr>
      <vt:lpstr>Major disturbances</vt:lpstr>
      <vt:lpstr>Constraints </vt:lpstr>
      <vt:lpstr>Modes of operation </vt:lpstr>
      <vt:lpstr>Modes of control </vt:lpstr>
      <vt:lpstr>Downstream Control</vt:lpstr>
      <vt:lpstr>Upstream Control</vt:lpstr>
      <vt:lpstr>Control Logic</vt:lpstr>
      <vt:lpstr>Why distributed control?</vt:lpstr>
      <vt:lpstr>Possible approaches</vt:lpstr>
      <vt:lpstr>Possible approaches</vt:lpstr>
      <vt:lpstr>Software</vt:lpstr>
      <vt:lpstr>Network visualization</vt:lpstr>
      <vt:lpstr>Network visualization</vt:lpstr>
      <vt:lpstr>Network control</vt:lpstr>
      <vt:lpstr>Automated Delivery</vt:lpstr>
      <vt:lpstr>Historical data</vt:lpstr>
      <vt:lpstr>Standards</vt:lpstr>
      <vt:lpstr>Model Predictive control logic</vt:lpstr>
      <vt:lpstr>Risk Management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akbasu</dc:creator>
  <cp:lastModifiedBy>akbasu</cp:lastModifiedBy>
  <cp:revision>25</cp:revision>
  <dcterms:created xsi:type="dcterms:W3CDTF">2006-08-16T00:00:00Z</dcterms:created>
  <dcterms:modified xsi:type="dcterms:W3CDTF">2017-03-19T06:30:38Z</dcterms:modified>
</cp:coreProperties>
</file>